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28" r:id="rId3"/>
    <p:sldId id="332" r:id="rId4"/>
    <p:sldId id="331" r:id="rId5"/>
    <p:sldId id="429" r:id="rId6"/>
    <p:sldId id="502" r:id="rId7"/>
    <p:sldId id="426" r:id="rId8"/>
    <p:sldId id="501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95" r:id="rId23"/>
    <p:sldId id="320" r:id="rId24"/>
    <p:sldId id="466" r:id="rId25"/>
    <p:sldId id="321" r:id="rId26"/>
    <p:sldId id="322" r:id="rId27"/>
    <p:sldId id="471" r:id="rId28"/>
    <p:sldId id="470" r:id="rId29"/>
    <p:sldId id="323" r:id="rId30"/>
    <p:sldId id="324" r:id="rId31"/>
    <p:sldId id="325" r:id="rId32"/>
    <p:sldId id="357" r:id="rId33"/>
    <p:sldId id="358" r:id="rId34"/>
    <p:sldId id="359" r:id="rId36"/>
    <p:sldId id="360" r:id="rId37"/>
    <p:sldId id="504" r:id="rId38"/>
    <p:sldId id="329" r:id="rId39"/>
  </p:sldIdLst>
  <p:sldSz cx="12192000" cy="6858000"/>
  <p:notesSz cx="7103745" cy="10234295"/>
  <p:embeddedFontLst>
    <p:embeddedFont>
      <p:font typeface="隶书" panose="02010509060101010101" pitchFamily="49" charset="-122"/>
      <p:regular r:id="rId43"/>
    </p:embeddedFont>
    <p:embeddedFont>
      <p:font typeface="微软雅黑" panose="020B0503020204020204" charset="-122"/>
      <p:regular r:id="rId44"/>
    </p:embeddedFont>
    <p:embeddedFont>
      <p:font typeface="汉仪尚巍手书W" panose="00020600040101010101" pitchFamily="18" charset="-122"/>
      <p:regular r:id="rId45"/>
    </p:embeddedFont>
    <p:embeddedFont>
      <p:font typeface="Arial Unicode MS" panose="020B0604020202020204" charset="-122"/>
      <p:regular r:id="rId46"/>
    </p:embeddedFont>
    <p:embeddedFont>
      <p:font typeface="等线" panose="02010600030101010101" charset="-122"/>
      <p:regular r:id="rId47"/>
    </p:embeddedFont>
    <p:embeddedFont>
      <p:font typeface="华文行楷" panose="02010800040101010101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7777"/>
    <a:srgbClr val="FF9999"/>
    <a:srgbClr val="A6A6A6"/>
    <a:srgbClr val="FF5F5F"/>
    <a:srgbClr val="947B62"/>
    <a:srgbClr val="BA7355"/>
    <a:srgbClr val="B6A491"/>
    <a:srgbClr val="D1A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-114" y="-1332"/>
      </p:cViewPr>
      <p:guideLst>
        <p:guide orient="horz" pos="196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63.xml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275B1-B7DF-41A7-B153-1EBF914174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230F4-4597-4095-8C22-06D8FB8140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tags" Target="../tags/tag69.xml"/><Relationship Id="rId3" Type="http://schemas.openxmlformats.org/officeDocument/2006/relationships/image" Target="../media/image1.jpe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1.jpeg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image" Target="../media/image1.jpeg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image" Target="../media/image1.jpeg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tags" Target="../tags/tag19.xml"/><Relationship Id="rId3" Type="http://schemas.openxmlformats.org/officeDocument/2006/relationships/image" Target="../media/image1.jpeg"/><Relationship Id="rId2" Type="http://schemas.openxmlformats.org/officeDocument/2006/relationships/tags" Target="../tags/tag18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1.jpeg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2.png"/><Relationship Id="rId3" Type="http://schemas.openxmlformats.org/officeDocument/2006/relationships/tags" Target="../tags/tag4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2791460" y="2964728"/>
            <a:ext cx="37801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5"/>
          <p:cNvSpPr/>
          <p:nvPr>
            <p:custDataLst>
              <p:tags r:id="rId5"/>
            </p:custDataLst>
          </p:nvPr>
        </p:nvSpPr>
        <p:spPr bwMode="auto">
          <a:xfrm>
            <a:off x="2791460" y="2450638"/>
            <a:ext cx="360045" cy="359419"/>
          </a:xfrm>
          <a:custGeom>
            <a:avLst/>
            <a:gdLst>
              <a:gd name="T0" fmla="*/ 2313 w 16074"/>
              <a:gd name="T1" fmla="*/ 11564 h 16128"/>
              <a:gd name="T2" fmla="*/ 3529 w 16074"/>
              <a:gd name="T3" fmla="*/ 12395 h 16128"/>
              <a:gd name="T4" fmla="*/ 4818 w 16074"/>
              <a:gd name="T5" fmla="*/ 13031 h 16128"/>
              <a:gd name="T6" fmla="*/ 6189 w 16074"/>
              <a:gd name="T7" fmla="*/ 13418 h 16128"/>
              <a:gd name="T8" fmla="*/ 7653 w 16074"/>
              <a:gd name="T9" fmla="*/ 13501 h 16128"/>
              <a:gd name="T10" fmla="*/ 9219 w 16074"/>
              <a:gd name="T11" fmla="*/ 13224 h 16128"/>
              <a:gd name="T12" fmla="*/ 5225 w 16074"/>
              <a:gd name="T13" fmla="*/ 7326 h 16128"/>
              <a:gd name="T14" fmla="*/ 5604 w 16074"/>
              <a:gd name="T15" fmla="*/ 2588 h 16128"/>
              <a:gd name="T16" fmla="*/ 5918 w 16074"/>
              <a:gd name="T17" fmla="*/ 2680 h 16128"/>
              <a:gd name="T18" fmla="*/ 6274 w 16074"/>
              <a:gd name="T19" fmla="*/ 2719 h 16128"/>
              <a:gd name="T20" fmla="*/ 6671 w 16074"/>
              <a:gd name="T21" fmla="*/ 2688 h 16128"/>
              <a:gd name="T22" fmla="*/ 7102 w 16074"/>
              <a:gd name="T23" fmla="*/ 2577 h 16128"/>
              <a:gd name="T24" fmla="*/ 7563 w 16074"/>
              <a:gd name="T25" fmla="*/ 2375 h 16128"/>
              <a:gd name="T26" fmla="*/ 8053 w 16074"/>
              <a:gd name="T27" fmla="*/ 2066 h 16128"/>
              <a:gd name="T28" fmla="*/ 12930 w 16074"/>
              <a:gd name="T29" fmla="*/ 10057 h 16128"/>
              <a:gd name="T30" fmla="*/ 13396 w 16074"/>
              <a:gd name="T31" fmla="*/ 8301 h 16128"/>
              <a:gd name="T32" fmla="*/ 13347 w 16074"/>
              <a:gd name="T33" fmla="*/ 6443 h 16128"/>
              <a:gd name="T34" fmla="*/ 12801 w 16074"/>
              <a:gd name="T35" fmla="*/ 4583 h 16128"/>
              <a:gd name="T36" fmla="*/ 11773 w 16074"/>
              <a:gd name="T37" fmla="*/ 2822 h 16128"/>
              <a:gd name="T38" fmla="*/ 10277 w 16074"/>
              <a:gd name="T39" fmla="*/ 1262 h 16128"/>
              <a:gd name="T40" fmla="*/ 8329 w 16074"/>
              <a:gd name="T41" fmla="*/ 0 h 16128"/>
              <a:gd name="T42" fmla="*/ 10526 w 16074"/>
              <a:gd name="T43" fmla="*/ 458 h 16128"/>
              <a:gd name="T44" fmla="*/ 12659 w 16074"/>
              <a:gd name="T45" fmla="*/ 1583 h 16128"/>
              <a:gd name="T46" fmla="*/ 14464 w 16074"/>
              <a:gd name="T47" fmla="*/ 3304 h 16128"/>
              <a:gd name="T48" fmla="*/ 15679 w 16074"/>
              <a:gd name="T49" fmla="*/ 5557 h 16128"/>
              <a:gd name="T50" fmla="*/ 16044 w 16074"/>
              <a:gd name="T51" fmla="*/ 8271 h 16128"/>
              <a:gd name="T52" fmla="*/ 15294 w 16074"/>
              <a:gd name="T53" fmla="*/ 11379 h 16128"/>
              <a:gd name="T54" fmla="*/ 12655 w 16074"/>
              <a:gd name="T55" fmla="*/ 14684 h 16128"/>
              <a:gd name="T56" fmla="*/ 10870 w 16074"/>
              <a:gd name="T57" fmla="*/ 15495 h 16128"/>
              <a:gd name="T58" fmla="*/ 9145 w 16074"/>
              <a:gd name="T59" fmla="*/ 15974 h 16128"/>
              <a:gd name="T60" fmla="*/ 7486 w 16074"/>
              <a:gd name="T61" fmla="*/ 16128 h 16128"/>
              <a:gd name="T62" fmla="*/ 5906 w 16074"/>
              <a:gd name="T63" fmla="*/ 15967 h 16128"/>
              <a:gd name="T64" fmla="*/ 4415 w 16074"/>
              <a:gd name="T65" fmla="*/ 15498 h 16128"/>
              <a:gd name="T66" fmla="*/ 3023 w 16074"/>
              <a:gd name="T67" fmla="*/ 14731 h 16128"/>
              <a:gd name="T68" fmla="*/ 2528 w 16074"/>
              <a:gd name="T69" fmla="*/ 14487 h 16128"/>
              <a:gd name="T70" fmla="*/ 2530 w 16074"/>
              <a:gd name="T71" fmla="*/ 14735 h 16128"/>
              <a:gd name="T72" fmla="*/ 2473 w 16074"/>
              <a:gd name="T73" fmla="*/ 14983 h 16128"/>
              <a:gd name="T74" fmla="*/ 2363 w 16074"/>
              <a:gd name="T75" fmla="*/ 15222 h 16128"/>
              <a:gd name="T76" fmla="*/ 2207 w 16074"/>
              <a:gd name="T77" fmla="*/ 15444 h 16128"/>
              <a:gd name="T78" fmla="*/ 2013 w 16074"/>
              <a:gd name="T79" fmla="*/ 15642 h 16128"/>
              <a:gd name="T80" fmla="*/ 1779 w 16074"/>
              <a:gd name="T81" fmla="*/ 15812 h 16128"/>
              <a:gd name="T82" fmla="*/ 1496 w 16074"/>
              <a:gd name="T83" fmla="*/ 15944 h 16128"/>
              <a:gd name="T84" fmla="*/ 1210 w 16074"/>
              <a:gd name="T85" fmla="*/ 16001 h 16128"/>
              <a:gd name="T86" fmla="*/ 933 w 16074"/>
              <a:gd name="T87" fmla="*/ 15986 h 16128"/>
              <a:gd name="T88" fmla="*/ 671 w 16074"/>
              <a:gd name="T89" fmla="*/ 15902 h 16128"/>
              <a:gd name="T90" fmla="*/ 436 w 16074"/>
              <a:gd name="T91" fmla="*/ 15751 h 16128"/>
              <a:gd name="T92" fmla="*/ 234 w 16074"/>
              <a:gd name="T93" fmla="*/ 15534 h 16128"/>
              <a:gd name="T94" fmla="*/ 33 w 16074"/>
              <a:gd name="T95" fmla="*/ 15112 h 16128"/>
              <a:gd name="T96" fmla="*/ 17 w 16074"/>
              <a:gd name="T97" fmla="*/ 14651 h 16128"/>
              <a:gd name="T98" fmla="*/ 179 w 16074"/>
              <a:gd name="T99" fmla="*/ 14226 h 16128"/>
              <a:gd name="T100" fmla="*/ 478 w 16074"/>
              <a:gd name="T101" fmla="*/ 13874 h 16128"/>
              <a:gd name="T102" fmla="*/ 878 w 16074"/>
              <a:gd name="T103" fmla="*/ 13632 h 16128"/>
              <a:gd name="T104" fmla="*/ 1339 w 16074"/>
              <a:gd name="T105" fmla="*/ 13536 h 16128"/>
              <a:gd name="T106" fmla="*/ 1477 w 16074"/>
              <a:gd name="T107" fmla="*/ 13406 h 16128"/>
              <a:gd name="T108" fmla="*/ 1100 w 16074"/>
              <a:gd name="T109" fmla="*/ 12990 h 16128"/>
              <a:gd name="T110" fmla="*/ 736 w 16074"/>
              <a:gd name="T111" fmla="*/ 1254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074" h="16128">
                <a:moveTo>
                  <a:pt x="454" y="12169"/>
                </a:moveTo>
                <a:lnTo>
                  <a:pt x="1614" y="10993"/>
                </a:lnTo>
                <a:lnTo>
                  <a:pt x="1844" y="11188"/>
                </a:lnTo>
                <a:lnTo>
                  <a:pt x="2077" y="11378"/>
                </a:lnTo>
                <a:lnTo>
                  <a:pt x="2313" y="11564"/>
                </a:lnTo>
                <a:lnTo>
                  <a:pt x="2550" y="11742"/>
                </a:lnTo>
                <a:lnTo>
                  <a:pt x="2792" y="11916"/>
                </a:lnTo>
                <a:lnTo>
                  <a:pt x="3035" y="12083"/>
                </a:lnTo>
                <a:lnTo>
                  <a:pt x="3280" y="12242"/>
                </a:lnTo>
                <a:lnTo>
                  <a:pt x="3529" y="12395"/>
                </a:lnTo>
                <a:lnTo>
                  <a:pt x="3781" y="12540"/>
                </a:lnTo>
                <a:lnTo>
                  <a:pt x="4035" y="12677"/>
                </a:lnTo>
                <a:lnTo>
                  <a:pt x="4293" y="12804"/>
                </a:lnTo>
                <a:lnTo>
                  <a:pt x="4554" y="12923"/>
                </a:lnTo>
                <a:lnTo>
                  <a:pt x="4818" y="13031"/>
                </a:lnTo>
                <a:lnTo>
                  <a:pt x="5086" y="13131"/>
                </a:lnTo>
                <a:lnTo>
                  <a:pt x="5356" y="13220"/>
                </a:lnTo>
                <a:lnTo>
                  <a:pt x="5630" y="13298"/>
                </a:lnTo>
                <a:lnTo>
                  <a:pt x="5908" y="13364"/>
                </a:lnTo>
                <a:lnTo>
                  <a:pt x="6189" y="13418"/>
                </a:lnTo>
                <a:lnTo>
                  <a:pt x="6474" y="13461"/>
                </a:lnTo>
                <a:lnTo>
                  <a:pt x="6763" y="13491"/>
                </a:lnTo>
                <a:lnTo>
                  <a:pt x="7056" y="13508"/>
                </a:lnTo>
                <a:lnTo>
                  <a:pt x="7352" y="13511"/>
                </a:lnTo>
                <a:lnTo>
                  <a:pt x="7653" y="13501"/>
                </a:lnTo>
                <a:lnTo>
                  <a:pt x="7958" y="13476"/>
                </a:lnTo>
                <a:lnTo>
                  <a:pt x="8267" y="13437"/>
                </a:lnTo>
                <a:lnTo>
                  <a:pt x="8579" y="13381"/>
                </a:lnTo>
                <a:lnTo>
                  <a:pt x="8897" y="13311"/>
                </a:lnTo>
                <a:lnTo>
                  <a:pt x="9219" y="13224"/>
                </a:lnTo>
                <a:lnTo>
                  <a:pt x="9546" y="13121"/>
                </a:lnTo>
                <a:lnTo>
                  <a:pt x="9877" y="13001"/>
                </a:lnTo>
                <a:lnTo>
                  <a:pt x="10212" y="12863"/>
                </a:lnTo>
                <a:lnTo>
                  <a:pt x="10554" y="12708"/>
                </a:lnTo>
                <a:lnTo>
                  <a:pt x="5225" y="7326"/>
                </a:lnTo>
                <a:lnTo>
                  <a:pt x="3765" y="8813"/>
                </a:lnTo>
                <a:lnTo>
                  <a:pt x="1503" y="6582"/>
                </a:lnTo>
                <a:lnTo>
                  <a:pt x="5491" y="2537"/>
                </a:lnTo>
                <a:lnTo>
                  <a:pt x="5547" y="2563"/>
                </a:lnTo>
                <a:lnTo>
                  <a:pt x="5604" y="2588"/>
                </a:lnTo>
                <a:lnTo>
                  <a:pt x="5663" y="2610"/>
                </a:lnTo>
                <a:lnTo>
                  <a:pt x="5724" y="2631"/>
                </a:lnTo>
                <a:lnTo>
                  <a:pt x="5787" y="2649"/>
                </a:lnTo>
                <a:lnTo>
                  <a:pt x="5852" y="2666"/>
                </a:lnTo>
                <a:lnTo>
                  <a:pt x="5918" y="2680"/>
                </a:lnTo>
                <a:lnTo>
                  <a:pt x="5986" y="2693"/>
                </a:lnTo>
                <a:lnTo>
                  <a:pt x="6055" y="2703"/>
                </a:lnTo>
                <a:lnTo>
                  <a:pt x="6127" y="2711"/>
                </a:lnTo>
                <a:lnTo>
                  <a:pt x="6200" y="2716"/>
                </a:lnTo>
                <a:lnTo>
                  <a:pt x="6274" y="2719"/>
                </a:lnTo>
                <a:lnTo>
                  <a:pt x="6351" y="2719"/>
                </a:lnTo>
                <a:lnTo>
                  <a:pt x="6429" y="2716"/>
                </a:lnTo>
                <a:lnTo>
                  <a:pt x="6508" y="2710"/>
                </a:lnTo>
                <a:lnTo>
                  <a:pt x="6588" y="2700"/>
                </a:lnTo>
                <a:lnTo>
                  <a:pt x="6671" y="2688"/>
                </a:lnTo>
                <a:lnTo>
                  <a:pt x="6755" y="2673"/>
                </a:lnTo>
                <a:lnTo>
                  <a:pt x="6840" y="2654"/>
                </a:lnTo>
                <a:lnTo>
                  <a:pt x="6925" y="2632"/>
                </a:lnTo>
                <a:lnTo>
                  <a:pt x="7013" y="2607"/>
                </a:lnTo>
                <a:lnTo>
                  <a:pt x="7102" y="2577"/>
                </a:lnTo>
                <a:lnTo>
                  <a:pt x="7192" y="2545"/>
                </a:lnTo>
                <a:lnTo>
                  <a:pt x="7283" y="2508"/>
                </a:lnTo>
                <a:lnTo>
                  <a:pt x="7375" y="2468"/>
                </a:lnTo>
                <a:lnTo>
                  <a:pt x="7469" y="2423"/>
                </a:lnTo>
                <a:lnTo>
                  <a:pt x="7563" y="2375"/>
                </a:lnTo>
                <a:lnTo>
                  <a:pt x="7659" y="2321"/>
                </a:lnTo>
                <a:lnTo>
                  <a:pt x="7756" y="2265"/>
                </a:lnTo>
                <a:lnTo>
                  <a:pt x="7854" y="2203"/>
                </a:lnTo>
                <a:lnTo>
                  <a:pt x="7953" y="2137"/>
                </a:lnTo>
                <a:lnTo>
                  <a:pt x="8053" y="2066"/>
                </a:lnTo>
                <a:lnTo>
                  <a:pt x="9204" y="3243"/>
                </a:lnTo>
                <a:lnTo>
                  <a:pt x="7220" y="5296"/>
                </a:lnTo>
                <a:lnTo>
                  <a:pt x="12597" y="10708"/>
                </a:lnTo>
                <a:lnTo>
                  <a:pt x="12775" y="10387"/>
                </a:lnTo>
                <a:lnTo>
                  <a:pt x="12930" y="10057"/>
                </a:lnTo>
                <a:lnTo>
                  <a:pt x="13065" y="9719"/>
                </a:lnTo>
                <a:lnTo>
                  <a:pt x="13179" y="9373"/>
                </a:lnTo>
                <a:lnTo>
                  <a:pt x="13271" y="9022"/>
                </a:lnTo>
                <a:lnTo>
                  <a:pt x="13344" y="8664"/>
                </a:lnTo>
                <a:lnTo>
                  <a:pt x="13396" y="8301"/>
                </a:lnTo>
                <a:lnTo>
                  <a:pt x="13426" y="7934"/>
                </a:lnTo>
                <a:lnTo>
                  <a:pt x="13437" y="7564"/>
                </a:lnTo>
                <a:lnTo>
                  <a:pt x="13427" y="7192"/>
                </a:lnTo>
                <a:lnTo>
                  <a:pt x="13398" y="6818"/>
                </a:lnTo>
                <a:lnTo>
                  <a:pt x="13347" y="6443"/>
                </a:lnTo>
                <a:lnTo>
                  <a:pt x="13277" y="6068"/>
                </a:lnTo>
                <a:lnTo>
                  <a:pt x="13188" y="5694"/>
                </a:lnTo>
                <a:lnTo>
                  <a:pt x="13079" y="5321"/>
                </a:lnTo>
                <a:lnTo>
                  <a:pt x="12949" y="4950"/>
                </a:lnTo>
                <a:lnTo>
                  <a:pt x="12801" y="4583"/>
                </a:lnTo>
                <a:lnTo>
                  <a:pt x="12634" y="4220"/>
                </a:lnTo>
                <a:lnTo>
                  <a:pt x="12447" y="3862"/>
                </a:lnTo>
                <a:lnTo>
                  <a:pt x="12241" y="3509"/>
                </a:lnTo>
                <a:lnTo>
                  <a:pt x="12017" y="3162"/>
                </a:lnTo>
                <a:lnTo>
                  <a:pt x="11773" y="2822"/>
                </a:lnTo>
                <a:lnTo>
                  <a:pt x="11511" y="2492"/>
                </a:lnTo>
                <a:lnTo>
                  <a:pt x="11230" y="2169"/>
                </a:lnTo>
                <a:lnTo>
                  <a:pt x="10931" y="1856"/>
                </a:lnTo>
                <a:lnTo>
                  <a:pt x="10613" y="1553"/>
                </a:lnTo>
                <a:lnTo>
                  <a:pt x="10277" y="1262"/>
                </a:lnTo>
                <a:lnTo>
                  <a:pt x="9924" y="982"/>
                </a:lnTo>
                <a:lnTo>
                  <a:pt x="9551" y="716"/>
                </a:lnTo>
                <a:lnTo>
                  <a:pt x="9162" y="463"/>
                </a:lnTo>
                <a:lnTo>
                  <a:pt x="8754" y="224"/>
                </a:lnTo>
                <a:lnTo>
                  <a:pt x="8329" y="0"/>
                </a:lnTo>
                <a:lnTo>
                  <a:pt x="8761" y="35"/>
                </a:lnTo>
                <a:lnTo>
                  <a:pt x="9199" y="99"/>
                </a:lnTo>
                <a:lnTo>
                  <a:pt x="9641" y="192"/>
                </a:lnTo>
                <a:lnTo>
                  <a:pt x="10084" y="310"/>
                </a:lnTo>
                <a:lnTo>
                  <a:pt x="10526" y="458"/>
                </a:lnTo>
                <a:lnTo>
                  <a:pt x="10966" y="632"/>
                </a:lnTo>
                <a:lnTo>
                  <a:pt x="11402" y="832"/>
                </a:lnTo>
                <a:lnTo>
                  <a:pt x="11830" y="1057"/>
                </a:lnTo>
                <a:lnTo>
                  <a:pt x="12250" y="1307"/>
                </a:lnTo>
                <a:lnTo>
                  <a:pt x="12659" y="1583"/>
                </a:lnTo>
                <a:lnTo>
                  <a:pt x="13054" y="1881"/>
                </a:lnTo>
                <a:lnTo>
                  <a:pt x="13435" y="2203"/>
                </a:lnTo>
                <a:lnTo>
                  <a:pt x="13798" y="2548"/>
                </a:lnTo>
                <a:lnTo>
                  <a:pt x="14141" y="2915"/>
                </a:lnTo>
                <a:lnTo>
                  <a:pt x="14464" y="3304"/>
                </a:lnTo>
                <a:lnTo>
                  <a:pt x="14762" y="3714"/>
                </a:lnTo>
                <a:lnTo>
                  <a:pt x="15036" y="4146"/>
                </a:lnTo>
                <a:lnTo>
                  <a:pt x="15281" y="4596"/>
                </a:lnTo>
                <a:lnTo>
                  <a:pt x="15496" y="5067"/>
                </a:lnTo>
                <a:lnTo>
                  <a:pt x="15679" y="5557"/>
                </a:lnTo>
                <a:lnTo>
                  <a:pt x="15829" y="6065"/>
                </a:lnTo>
                <a:lnTo>
                  <a:pt x="15942" y="6591"/>
                </a:lnTo>
                <a:lnTo>
                  <a:pt x="16016" y="7135"/>
                </a:lnTo>
                <a:lnTo>
                  <a:pt x="16052" y="7695"/>
                </a:lnTo>
                <a:lnTo>
                  <a:pt x="16044" y="8271"/>
                </a:lnTo>
                <a:lnTo>
                  <a:pt x="15991" y="8863"/>
                </a:lnTo>
                <a:lnTo>
                  <a:pt x="15892" y="9471"/>
                </a:lnTo>
                <a:lnTo>
                  <a:pt x="15744" y="10093"/>
                </a:lnTo>
                <a:lnTo>
                  <a:pt x="15545" y="10729"/>
                </a:lnTo>
                <a:lnTo>
                  <a:pt x="15294" y="11379"/>
                </a:lnTo>
                <a:lnTo>
                  <a:pt x="14987" y="12042"/>
                </a:lnTo>
                <a:lnTo>
                  <a:pt x="14623" y="12717"/>
                </a:lnTo>
                <a:lnTo>
                  <a:pt x="16074" y="14218"/>
                </a:lnTo>
                <a:lnTo>
                  <a:pt x="14156" y="16081"/>
                </a:lnTo>
                <a:lnTo>
                  <a:pt x="12655" y="14684"/>
                </a:lnTo>
                <a:lnTo>
                  <a:pt x="12293" y="14873"/>
                </a:lnTo>
                <a:lnTo>
                  <a:pt x="11934" y="15048"/>
                </a:lnTo>
                <a:lnTo>
                  <a:pt x="11578" y="15211"/>
                </a:lnTo>
                <a:lnTo>
                  <a:pt x="11223" y="15360"/>
                </a:lnTo>
                <a:lnTo>
                  <a:pt x="10870" y="15495"/>
                </a:lnTo>
                <a:lnTo>
                  <a:pt x="10520" y="15617"/>
                </a:lnTo>
                <a:lnTo>
                  <a:pt x="10173" y="15726"/>
                </a:lnTo>
                <a:lnTo>
                  <a:pt x="9828" y="15822"/>
                </a:lnTo>
                <a:lnTo>
                  <a:pt x="9485" y="15904"/>
                </a:lnTo>
                <a:lnTo>
                  <a:pt x="9145" y="15974"/>
                </a:lnTo>
                <a:lnTo>
                  <a:pt x="8808" y="16030"/>
                </a:lnTo>
                <a:lnTo>
                  <a:pt x="8472" y="16074"/>
                </a:lnTo>
                <a:lnTo>
                  <a:pt x="8140" y="16105"/>
                </a:lnTo>
                <a:lnTo>
                  <a:pt x="7812" y="16123"/>
                </a:lnTo>
                <a:lnTo>
                  <a:pt x="7486" y="16128"/>
                </a:lnTo>
                <a:lnTo>
                  <a:pt x="7164" y="16121"/>
                </a:lnTo>
                <a:lnTo>
                  <a:pt x="6845" y="16101"/>
                </a:lnTo>
                <a:lnTo>
                  <a:pt x="6529" y="16069"/>
                </a:lnTo>
                <a:lnTo>
                  <a:pt x="6216" y="16024"/>
                </a:lnTo>
                <a:lnTo>
                  <a:pt x="5906" y="15967"/>
                </a:lnTo>
                <a:lnTo>
                  <a:pt x="5601" y="15897"/>
                </a:lnTo>
                <a:lnTo>
                  <a:pt x="5298" y="15816"/>
                </a:lnTo>
                <a:lnTo>
                  <a:pt x="5001" y="15722"/>
                </a:lnTo>
                <a:lnTo>
                  <a:pt x="4706" y="15616"/>
                </a:lnTo>
                <a:lnTo>
                  <a:pt x="4415" y="15498"/>
                </a:lnTo>
                <a:lnTo>
                  <a:pt x="4129" y="15368"/>
                </a:lnTo>
                <a:lnTo>
                  <a:pt x="3846" y="15227"/>
                </a:lnTo>
                <a:lnTo>
                  <a:pt x="3568" y="15073"/>
                </a:lnTo>
                <a:lnTo>
                  <a:pt x="3293" y="14907"/>
                </a:lnTo>
                <a:lnTo>
                  <a:pt x="3023" y="14731"/>
                </a:lnTo>
                <a:lnTo>
                  <a:pt x="2757" y="14542"/>
                </a:lnTo>
                <a:lnTo>
                  <a:pt x="2496" y="14342"/>
                </a:lnTo>
                <a:lnTo>
                  <a:pt x="2509" y="14390"/>
                </a:lnTo>
                <a:lnTo>
                  <a:pt x="2520" y="14439"/>
                </a:lnTo>
                <a:lnTo>
                  <a:pt x="2528" y="14487"/>
                </a:lnTo>
                <a:lnTo>
                  <a:pt x="2533" y="14536"/>
                </a:lnTo>
                <a:lnTo>
                  <a:pt x="2536" y="14586"/>
                </a:lnTo>
                <a:lnTo>
                  <a:pt x="2537" y="14635"/>
                </a:lnTo>
                <a:lnTo>
                  <a:pt x="2534" y="14686"/>
                </a:lnTo>
                <a:lnTo>
                  <a:pt x="2530" y="14735"/>
                </a:lnTo>
                <a:lnTo>
                  <a:pt x="2523" y="14785"/>
                </a:lnTo>
                <a:lnTo>
                  <a:pt x="2514" y="14835"/>
                </a:lnTo>
                <a:lnTo>
                  <a:pt x="2502" y="14884"/>
                </a:lnTo>
                <a:lnTo>
                  <a:pt x="2489" y="14934"/>
                </a:lnTo>
                <a:lnTo>
                  <a:pt x="2473" y="14983"/>
                </a:lnTo>
                <a:lnTo>
                  <a:pt x="2454" y="15031"/>
                </a:lnTo>
                <a:lnTo>
                  <a:pt x="2434" y="15080"/>
                </a:lnTo>
                <a:lnTo>
                  <a:pt x="2412" y="15127"/>
                </a:lnTo>
                <a:lnTo>
                  <a:pt x="2388" y="15174"/>
                </a:lnTo>
                <a:lnTo>
                  <a:pt x="2363" y="15222"/>
                </a:lnTo>
                <a:lnTo>
                  <a:pt x="2334" y="15267"/>
                </a:lnTo>
                <a:lnTo>
                  <a:pt x="2305" y="15313"/>
                </a:lnTo>
                <a:lnTo>
                  <a:pt x="2275" y="15358"/>
                </a:lnTo>
                <a:lnTo>
                  <a:pt x="2241" y="15401"/>
                </a:lnTo>
                <a:lnTo>
                  <a:pt x="2207" y="15444"/>
                </a:lnTo>
                <a:lnTo>
                  <a:pt x="2171" y="15486"/>
                </a:lnTo>
                <a:lnTo>
                  <a:pt x="2134" y="15526"/>
                </a:lnTo>
                <a:lnTo>
                  <a:pt x="2095" y="15567"/>
                </a:lnTo>
                <a:lnTo>
                  <a:pt x="2055" y="15605"/>
                </a:lnTo>
                <a:lnTo>
                  <a:pt x="2013" y="15642"/>
                </a:lnTo>
                <a:lnTo>
                  <a:pt x="1971" y="15677"/>
                </a:lnTo>
                <a:lnTo>
                  <a:pt x="1927" y="15713"/>
                </a:lnTo>
                <a:lnTo>
                  <a:pt x="1881" y="15745"/>
                </a:lnTo>
                <a:lnTo>
                  <a:pt x="1836" y="15777"/>
                </a:lnTo>
                <a:lnTo>
                  <a:pt x="1779" y="15812"/>
                </a:lnTo>
                <a:lnTo>
                  <a:pt x="1723" y="15845"/>
                </a:lnTo>
                <a:lnTo>
                  <a:pt x="1666" y="15874"/>
                </a:lnTo>
                <a:lnTo>
                  <a:pt x="1610" y="15900"/>
                </a:lnTo>
                <a:lnTo>
                  <a:pt x="1552" y="15923"/>
                </a:lnTo>
                <a:lnTo>
                  <a:pt x="1496" y="15944"/>
                </a:lnTo>
                <a:lnTo>
                  <a:pt x="1438" y="15961"/>
                </a:lnTo>
                <a:lnTo>
                  <a:pt x="1381" y="15975"/>
                </a:lnTo>
                <a:lnTo>
                  <a:pt x="1324" y="15987"/>
                </a:lnTo>
                <a:lnTo>
                  <a:pt x="1267" y="15995"/>
                </a:lnTo>
                <a:lnTo>
                  <a:pt x="1210" y="16001"/>
                </a:lnTo>
                <a:lnTo>
                  <a:pt x="1154" y="16003"/>
                </a:lnTo>
                <a:lnTo>
                  <a:pt x="1098" y="16003"/>
                </a:lnTo>
                <a:lnTo>
                  <a:pt x="1043" y="16000"/>
                </a:lnTo>
                <a:lnTo>
                  <a:pt x="987" y="15995"/>
                </a:lnTo>
                <a:lnTo>
                  <a:pt x="933" y="15986"/>
                </a:lnTo>
                <a:lnTo>
                  <a:pt x="879" y="15975"/>
                </a:lnTo>
                <a:lnTo>
                  <a:pt x="826" y="15961"/>
                </a:lnTo>
                <a:lnTo>
                  <a:pt x="773" y="15944"/>
                </a:lnTo>
                <a:lnTo>
                  <a:pt x="722" y="15924"/>
                </a:lnTo>
                <a:lnTo>
                  <a:pt x="671" y="15902"/>
                </a:lnTo>
                <a:lnTo>
                  <a:pt x="622" y="15877"/>
                </a:lnTo>
                <a:lnTo>
                  <a:pt x="573" y="15849"/>
                </a:lnTo>
                <a:lnTo>
                  <a:pt x="527" y="15819"/>
                </a:lnTo>
                <a:lnTo>
                  <a:pt x="480" y="15786"/>
                </a:lnTo>
                <a:lnTo>
                  <a:pt x="436" y="15751"/>
                </a:lnTo>
                <a:lnTo>
                  <a:pt x="393" y="15713"/>
                </a:lnTo>
                <a:lnTo>
                  <a:pt x="350" y="15671"/>
                </a:lnTo>
                <a:lnTo>
                  <a:pt x="310" y="15628"/>
                </a:lnTo>
                <a:lnTo>
                  <a:pt x="271" y="15583"/>
                </a:lnTo>
                <a:lnTo>
                  <a:pt x="234" y="15534"/>
                </a:lnTo>
                <a:lnTo>
                  <a:pt x="199" y="15483"/>
                </a:lnTo>
                <a:lnTo>
                  <a:pt x="143" y="15391"/>
                </a:lnTo>
                <a:lnTo>
                  <a:pt x="98" y="15299"/>
                </a:lnTo>
                <a:lnTo>
                  <a:pt x="61" y="15206"/>
                </a:lnTo>
                <a:lnTo>
                  <a:pt x="33" y="15112"/>
                </a:lnTo>
                <a:lnTo>
                  <a:pt x="14" y="15019"/>
                </a:lnTo>
                <a:lnTo>
                  <a:pt x="3" y="14925"/>
                </a:lnTo>
                <a:lnTo>
                  <a:pt x="0" y="14833"/>
                </a:lnTo>
                <a:lnTo>
                  <a:pt x="5" y="14741"/>
                </a:lnTo>
                <a:lnTo>
                  <a:pt x="17" y="14651"/>
                </a:lnTo>
                <a:lnTo>
                  <a:pt x="36" y="14562"/>
                </a:lnTo>
                <a:lnTo>
                  <a:pt x="63" y="14475"/>
                </a:lnTo>
                <a:lnTo>
                  <a:pt x="95" y="14389"/>
                </a:lnTo>
                <a:lnTo>
                  <a:pt x="133" y="14307"/>
                </a:lnTo>
                <a:lnTo>
                  <a:pt x="179" y="14226"/>
                </a:lnTo>
                <a:lnTo>
                  <a:pt x="228" y="14148"/>
                </a:lnTo>
                <a:lnTo>
                  <a:pt x="284" y="14075"/>
                </a:lnTo>
                <a:lnTo>
                  <a:pt x="344" y="14004"/>
                </a:lnTo>
                <a:lnTo>
                  <a:pt x="409" y="13938"/>
                </a:lnTo>
                <a:lnTo>
                  <a:pt x="478" y="13874"/>
                </a:lnTo>
                <a:lnTo>
                  <a:pt x="551" y="13816"/>
                </a:lnTo>
                <a:lnTo>
                  <a:pt x="628" y="13762"/>
                </a:lnTo>
                <a:lnTo>
                  <a:pt x="708" y="13714"/>
                </a:lnTo>
                <a:lnTo>
                  <a:pt x="791" y="13670"/>
                </a:lnTo>
                <a:lnTo>
                  <a:pt x="878" y="13632"/>
                </a:lnTo>
                <a:lnTo>
                  <a:pt x="967" y="13601"/>
                </a:lnTo>
                <a:lnTo>
                  <a:pt x="1057" y="13575"/>
                </a:lnTo>
                <a:lnTo>
                  <a:pt x="1150" y="13556"/>
                </a:lnTo>
                <a:lnTo>
                  <a:pt x="1244" y="13542"/>
                </a:lnTo>
                <a:lnTo>
                  <a:pt x="1339" y="13536"/>
                </a:lnTo>
                <a:lnTo>
                  <a:pt x="1436" y="13538"/>
                </a:lnTo>
                <a:lnTo>
                  <a:pt x="1533" y="13548"/>
                </a:lnTo>
                <a:lnTo>
                  <a:pt x="1630" y="13565"/>
                </a:lnTo>
                <a:lnTo>
                  <a:pt x="1553" y="13486"/>
                </a:lnTo>
                <a:lnTo>
                  <a:pt x="1477" y="13406"/>
                </a:lnTo>
                <a:lnTo>
                  <a:pt x="1400" y="13325"/>
                </a:lnTo>
                <a:lnTo>
                  <a:pt x="1324" y="13243"/>
                </a:lnTo>
                <a:lnTo>
                  <a:pt x="1248" y="13159"/>
                </a:lnTo>
                <a:lnTo>
                  <a:pt x="1174" y="13075"/>
                </a:lnTo>
                <a:lnTo>
                  <a:pt x="1100" y="12990"/>
                </a:lnTo>
                <a:lnTo>
                  <a:pt x="1026" y="12903"/>
                </a:lnTo>
                <a:lnTo>
                  <a:pt x="953" y="12815"/>
                </a:lnTo>
                <a:lnTo>
                  <a:pt x="880" y="12726"/>
                </a:lnTo>
                <a:lnTo>
                  <a:pt x="807" y="12636"/>
                </a:lnTo>
                <a:lnTo>
                  <a:pt x="736" y="12545"/>
                </a:lnTo>
                <a:lnTo>
                  <a:pt x="665" y="12453"/>
                </a:lnTo>
                <a:lnTo>
                  <a:pt x="594" y="12359"/>
                </a:lnTo>
                <a:lnTo>
                  <a:pt x="524" y="12264"/>
                </a:lnTo>
                <a:lnTo>
                  <a:pt x="454" y="12169"/>
                </a:lnTo>
                <a:close/>
              </a:path>
            </a:pathLst>
          </a:custGeom>
          <a:solidFill>
            <a:srgbClr val="98010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80104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" name="图片 5" descr="图片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-42000" contrast="42000"/>
          </a:blip>
          <a:stretch>
            <a:fillRect/>
          </a:stretch>
        </p:blipFill>
        <p:spPr>
          <a:xfrm flipH="1">
            <a:off x="627380" y="509651"/>
            <a:ext cx="3240405" cy="1180313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6151880" y="4131729"/>
            <a:ext cx="37801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698725" y="2966084"/>
            <a:ext cx="3493770" cy="98767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220459" y="3047366"/>
            <a:ext cx="4080312" cy="1042524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231516" y="2349502"/>
            <a:ext cx="3434080" cy="533134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4514850" y="3990847"/>
            <a:ext cx="1525271" cy="507487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-42000" contrast="42000"/>
          </a:blip>
          <a:stretch>
            <a:fillRect/>
          </a:stretch>
        </p:blipFill>
        <p:spPr>
          <a:xfrm flipH="1">
            <a:off x="628093" y="504836"/>
            <a:ext cx="3235190" cy="116916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2692206" y="1952005"/>
            <a:ext cx="6807587" cy="295399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11000" spc="60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01625" y="247015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0" name="图片 9" descr="图片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42000" contrast="42000"/>
          </a:blip>
          <a:stretch>
            <a:fillRect/>
          </a:stretch>
        </p:blipFill>
        <p:spPr>
          <a:xfrm flipH="1">
            <a:off x="9675178" y="0"/>
            <a:ext cx="2465070" cy="8997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1" name="图片 10" descr="图片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-42000" contrast="42000"/>
          </a:blip>
          <a:stretch>
            <a:fillRect/>
          </a:stretch>
        </p:blipFill>
        <p:spPr>
          <a:xfrm flipH="1">
            <a:off x="9746822" y="1"/>
            <a:ext cx="2268648" cy="82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42000" contrast="42000"/>
          </a:blip>
          <a:stretch>
            <a:fillRect/>
          </a:stretch>
        </p:blipFill>
        <p:spPr>
          <a:xfrm flipH="1">
            <a:off x="9746822" y="1"/>
            <a:ext cx="2268648" cy="82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 descr="图片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lum bright="-42000" contrast="42000"/>
          </a:blip>
          <a:stretch>
            <a:fillRect/>
          </a:stretch>
        </p:blipFill>
        <p:spPr>
          <a:xfrm flipH="1">
            <a:off x="241300" y="154067"/>
            <a:ext cx="3176270" cy="115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-42000" contrast="42000"/>
          </a:blip>
          <a:stretch>
            <a:fillRect/>
          </a:stretch>
        </p:blipFill>
        <p:spPr>
          <a:xfrm flipH="1">
            <a:off x="1558951" y="504836"/>
            <a:ext cx="3235190" cy="1169163"/>
          </a:xfrm>
          <a:prstGeom prst="rect">
            <a:avLst/>
          </a:prstGeom>
        </p:spPr>
      </p:pic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5116830" y="2966720"/>
            <a:ext cx="2454910" cy="436880"/>
            <a:chOff x="1304" y="-3753"/>
            <a:chExt cx="3866" cy="688"/>
          </a:xfrm>
        </p:grpSpPr>
        <p:sp>
          <p:nvSpPr>
            <p:cNvPr id="14" name="平行四边形 13"/>
            <p:cNvSpPr/>
            <p:nvPr>
              <p:custDataLst>
                <p:tags r:id="rId7"/>
              </p:custDataLst>
            </p:nvPr>
          </p:nvSpPr>
          <p:spPr>
            <a:xfrm flipH="1">
              <a:off x="1964" y="-3753"/>
              <a:ext cx="3206" cy="689"/>
            </a:xfrm>
            <a:prstGeom prst="parallelogram">
              <a:avLst>
                <a:gd name="adj" fmla="val 516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>
              <p:custDataLst>
                <p:tags r:id="rId8"/>
              </p:custDataLst>
            </p:nvPr>
          </p:nvSpPr>
          <p:spPr>
            <a:xfrm flipH="1">
              <a:off x="1740" y="-3753"/>
              <a:ext cx="3206" cy="689"/>
            </a:xfrm>
            <a:prstGeom prst="parallelogram">
              <a:avLst>
                <a:gd name="adj" fmla="val 516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>
              <p:custDataLst>
                <p:tags r:id="rId9"/>
              </p:custDataLst>
            </p:nvPr>
          </p:nvSpPr>
          <p:spPr>
            <a:xfrm flipH="1">
              <a:off x="1644" y="-3753"/>
              <a:ext cx="3206" cy="689"/>
            </a:xfrm>
            <a:prstGeom prst="parallelogram">
              <a:avLst>
                <a:gd name="adj" fmla="val 516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>
              <p:custDataLst>
                <p:tags r:id="rId10"/>
              </p:custDataLst>
            </p:nvPr>
          </p:nvSpPr>
          <p:spPr>
            <a:xfrm flipH="1">
              <a:off x="1417" y="-3753"/>
              <a:ext cx="3206" cy="689"/>
            </a:xfrm>
            <a:prstGeom prst="parallelogram">
              <a:avLst>
                <a:gd name="adj" fmla="val 516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>
              <p:custDataLst>
                <p:tags r:id="rId11"/>
              </p:custDataLst>
            </p:nvPr>
          </p:nvSpPr>
          <p:spPr>
            <a:xfrm flipH="1">
              <a:off x="1304" y="-3753"/>
              <a:ext cx="3206" cy="689"/>
            </a:xfrm>
            <a:prstGeom prst="parallelogram">
              <a:avLst>
                <a:gd name="adj" fmla="val 516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5116830" y="3479800"/>
            <a:ext cx="4331969" cy="778435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5127625" y="2958194"/>
            <a:ext cx="1953895" cy="437515"/>
          </a:xfrm>
        </p:spPr>
        <p:txBody>
          <a:bodyPr lIns="90000" tIns="0" rIns="90000" bIns="38100" anchor="t" anchorCtr="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3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400"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400"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400"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400"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42000" contrast="42000"/>
          </a:blip>
          <a:stretch>
            <a:fillRect/>
          </a:stretch>
        </p:blipFill>
        <p:spPr>
          <a:xfrm flipH="1">
            <a:off x="627380" y="498475"/>
            <a:ext cx="3240405" cy="11823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all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all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all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26.wdp"/><Relationship Id="rId3" Type="http://schemas.openxmlformats.org/officeDocument/2006/relationships/image" Target="../media/image25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9" Type="http://schemas.microsoft.com/office/2007/relationships/hdphoto" Target="../media/image32.wdp"/><Relationship Id="rId8" Type="http://schemas.openxmlformats.org/officeDocument/2006/relationships/image" Target="../media/image31.png"/><Relationship Id="rId7" Type="http://schemas.openxmlformats.org/officeDocument/2006/relationships/tags" Target="../tags/tag155.xml"/><Relationship Id="rId6" Type="http://schemas.microsoft.com/office/2007/relationships/hdphoto" Target="../media/image30.wdp"/><Relationship Id="rId5" Type="http://schemas.openxmlformats.org/officeDocument/2006/relationships/image" Target="../media/image29.png"/><Relationship Id="rId4" Type="http://schemas.openxmlformats.org/officeDocument/2006/relationships/tags" Target="../tags/tag154.xml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NULL" TargetMode="Externa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tags" Target="../tags/tag1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0715" y="699770"/>
            <a:ext cx="1513713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济南市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2020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年春季学期延期开学网络学习资源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                                                            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初中历史八年级下册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/>
              <a:t>                                  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第五六单元质量检测题选择题讲评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</a:t>
            </a:r>
            <a:r>
              <a:rPr lang="zh-CN" altLang="en-US" sz="2400" b="1">
                <a:latin typeface="+mj-lt"/>
                <a:ea typeface="宋体" panose="02010600030101010101" pitchFamily="2" charset="-122"/>
                <a:cs typeface="+mj-lt"/>
              </a:rPr>
              <a:t>济南汇文实验学校   李莉</a:t>
            </a:r>
            <a:endParaRPr lang="zh-CN" altLang="en-US" sz="2400" b="1">
              <a:latin typeface="+mj-lt"/>
              <a:ea typeface="宋体" panose="02010600030101010101" pitchFamily="2" charset="-122"/>
              <a:cs typeface="+mj-lt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/>
              <a:t>                                                               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济南市教育教学研究院监制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/>
          </a:p>
          <a:p>
            <a:endParaRPr lang="en-US" altLang="zh-CN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393065" y="930275"/>
            <a:ext cx="1093216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．总结、归类、提炼是学习历史的重要方法。某班历史兴趣小组在自主学习时从网络上收集了以下几幅图片，符合这组图片主题的是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8740" y="2792730"/>
            <a:ext cx="11410315" cy="139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93065" y="1942465"/>
            <a:ext cx="1034923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     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．新中国的工业化历程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．外交事业的发展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．新中国的国防建设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．现代的社会生活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653905" y="1426845"/>
            <a:ext cx="732790" cy="4279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00455" y="177038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745" y="5736590"/>
            <a:ext cx="106984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defTabSz="91440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总体特征：从单一军种向多军种合成，武器装备向现代化迈进，军队组织架构和力量体系实现革命性重塑</a:t>
            </a:r>
            <a:endParaRPr lang="zh-CN" altLang="en-US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7" name="图片 6" descr="陆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80" y="1774190"/>
            <a:ext cx="1291590" cy="914400"/>
          </a:xfrm>
          <a:prstGeom prst="rect">
            <a:avLst/>
          </a:prstGeom>
        </p:spPr>
      </p:pic>
      <p:pic>
        <p:nvPicPr>
          <p:cNvPr id="36" name="图片 35" descr="海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1724025"/>
            <a:ext cx="1229995" cy="984250"/>
          </a:xfrm>
          <a:prstGeom prst="rect">
            <a:avLst/>
          </a:prstGeom>
        </p:spPr>
      </p:pic>
      <p:pic>
        <p:nvPicPr>
          <p:cNvPr id="41" name="图片 40" descr="空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30" y="4448810"/>
            <a:ext cx="1197610" cy="850900"/>
          </a:xfrm>
          <a:prstGeom prst="rect">
            <a:avLst/>
          </a:prstGeom>
        </p:spPr>
      </p:pic>
      <p:pic>
        <p:nvPicPr>
          <p:cNvPr id="45" name="图片 44" descr="火箭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720" y="4474210"/>
            <a:ext cx="1179195" cy="9442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75125" y="282956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>
                  <a:solidFill>
                    <a:sysClr val="windowText" lastClr="000000"/>
                  </a:solidFill>
                </a:ln>
                <a:solidFill>
                  <a:srgbClr val="200AC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科技</a:t>
            </a:r>
            <a:r>
              <a:rPr lang="zh-CN" altLang="en-US" sz="7200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强军</a:t>
            </a:r>
            <a:endParaRPr lang="zh-CN" altLang="en-US" sz="7200" b="1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82185" y="17526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66675" y="1731645"/>
            <a:ext cx="12124690" cy="224536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>
            <a:spAutoFit/>
          </a:bodyPr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．“中华人民共和国外交政策和原则是，</a:t>
            </a:r>
            <a:r>
              <a:rPr 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为保障本国独立、自由和领土主权的完整，拥护国际的持久和平和各国人民间的友好合作，反对帝国主义的侵略政策和战争政策。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”根据材料得出我国的外交政策是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．和平共处五项原则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．独立自主的和平外交</a:t>
            </a:r>
            <a:endParaRPr lang="zh-CN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C．求同存异                   D．全方位外交</a:t>
            </a:r>
            <a:endParaRPr lang="en-US" sz="2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866380" y="2591435"/>
            <a:ext cx="1450975" cy="5346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10775" y="261366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69455" y="2186940"/>
            <a:ext cx="4933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513715" y="2612390"/>
            <a:ext cx="1122299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13715" y="2988310"/>
            <a:ext cx="3421380" cy="3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36525" y="1864995"/>
            <a:ext cx="1205547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45720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1949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月～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月，新中国同苏联、保加利亚、朝鲜、瑞典、丹麦等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个国家建立外交关系。这表明，新中国在奉行独立自主的和平外交政策下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．只注重与近邻国家建立外交关系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．打破了帝国主义对中国的孤立封锁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．加强了同亚非国家的团结与合作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．积极推动构建人类命运共同体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0760" y="272669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353060" y="1751965"/>
            <a:ext cx="114858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．在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2014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年的一次演讲中，缅甸总统吴登盛指出，“……不仅经受住了时间的考验，而且不断与时俱进，成为国与国关系的指导原则”。该“指导原则”是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．一个中国原则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．和平共处五项原则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．四项基本原则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．合作共赢原则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17260" y="2235835"/>
            <a:ext cx="4338955" cy="4737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3775" y="261366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0795" y="4112260"/>
            <a:ext cx="3046095" cy="2031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0900" y="625856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周总理提出和平共处五项原则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342265" y="1615440"/>
            <a:ext cx="11487150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8.  20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年代，新中国参加了一系列外交活动并产生了积极影响，国际政治舞台开始有了“中国的声音”。这一时期的中国外交活动是</a:t>
            </a:r>
            <a:endParaRPr lang="zh-CN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．提出和平共处五项原则，为万隆亚非会议的成功作出重要贡献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．恢复在联合国的合法席位，并被接纳为安理会常任理事国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．美国在中美建交的《联合公报》中承认台湾是中国的部分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．推进“一带一路”国际合作，倡议设立亚洲基础设施投资银行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67435" y="1641475"/>
            <a:ext cx="2230755" cy="458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244348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5565" y="62738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391795" y="1646555"/>
            <a:ext cx="1148651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．孔子曾提出过“君子和而不同”的思想，意思是“和谐而又不千篇一律，不同而又不互相冲突”，运用这种思想处理不同社会制度的国家间的关系，取得成功的范例是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．中苏建立外交关系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．中美建立外交关系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．美苏争霸局面的出现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．万隆会议的圆满成功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70195" y="249301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365" y="3891915"/>
            <a:ext cx="2272030" cy="2276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1480" y="6228715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万隆会议期间的周恩来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42945" y="2115185"/>
            <a:ext cx="2590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829675" y="2088515"/>
            <a:ext cx="2837815" cy="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2615" y="2523490"/>
            <a:ext cx="412305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322070" y="1708785"/>
            <a:ext cx="9736455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1955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年万隆会议上，周恩来代表中国政府提出了“求同存异”的方针，得到国际社会普遍认同，这一方针体现了中国政府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  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．不以社会制度异同处理国际纠纷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endParaRPr lang="en-US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．主张国家不分大小一律平等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  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．倡导世界各国避免战争和平共处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endParaRPr lang="en-US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．大力支持弱小国家共同发展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06140" y="1725930"/>
            <a:ext cx="1512570" cy="4584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2765" y="253873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735455" y="1522730"/>
            <a:ext cx="91636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据图推断，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1972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年中国迎来建交高峰的原因是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587115" y="2199005"/>
            <a:ext cx="5017770" cy="2495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2983230" y="4797425"/>
            <a:ext cx="687959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．中国提出求同存异的方针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．中国加入世界贸易组织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．中国实行改革开放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．中国恢复在联合国的合法席位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353560" y="1529715"/>
            <a:ext cx="1191895" cy="50419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82860" y="151193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6330" y="5486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852170" y="1880235"/>
            <a:ext cx="102114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．直接促进了中日建交的是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    ) 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．新中国在联合国合法席位的恢复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．中美关系的改善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．新中国综合国力的提高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．中美建交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72895" y="1908810"/>
            <a:ext cx="840105" cy="397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91530" y="186499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280" y="3329305"/>
            <a:ext cx="3752850" cy="2633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41265" y="618871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尼克松访华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/>
      <p:bldP spid="8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946150" y="1379855"/>
            <a:ext cx="1027049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13. 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截至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2018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年，中国已同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178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个国家建立了外交关系，加入了亚太经合组织、世界贸易组织等多个重要国际组织，还积极参加联合国的维和行动。这说明中国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．推行全方位外交政策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．提出“三个世界”理论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．清除了国家间的矛盾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．奉行了结盟的外交政策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8965" y="221424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820" y="4015105"/>
            <a:ext cx="103689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改革开放之后，中国开始进行全方位的外交，所谓全方位外交，首先是中国继续奉行独立自主的和平外交政策，坚持在和平共处五项原则的基础上，同其他国家发展友好合作关系。</a:t>
            </a:r>
            <a:endParaRPr lang="zh-CN" altLang="en-US" sz="24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9035" y="5391785"/>
            <a:ext cx="10438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全方位外交格局:周边是首要，大国是关键，发展中国家是基础，多边是舞台。</a:t>
            </a:r>
            <a:endParaRPr lang="zh-CN" altLang="en-US" sz="24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5545" y="37909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18185" y="815340"/>
            <a:ext cx="1057529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学习目标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</a:t>
            </a:r>
            <a:r>
              <a:rPr lang="zh-CN" altLang="en-US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、知识层面：对知识进行查漏补缺，夯实重点；</a:t>
            </a:r>
            <a:endParaRPr lang="zh-CN" altLang="en-US" sz="3600">
              <a:solidFill>
                <a:schemeClr val="tx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、答题层面：熟练掌握并运用答题技巧；</a:t>
            </a:r>
            <a:endParaRPr lang="zh-CN" altLang="en-US" sz="3600">
              <a:solidFill>
                <a:schemeClr val="tx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3</a:t>
            </a:r>
            <a:r>
              <a:rPr lang="zh-CN" altLang="en-US" sz="360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、能力层面：提高解读材料的能力和运用历史知识                  分析问题、解决问题的能力。</a:t>
            </a:r>
            <a:endParaRPr lang="zh-CN" altLang="en-US" sz="3600">
              <a:solidFill>
                <a:schemeClr val="tx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3600">
              <a:solidFill>
                <a:schemeClr val="tx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844675" y="1308100"/>
            <a:ext cx="79375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14.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下面一组图片反映的共同主题是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2050415"/>
            <a:ext cx="6896100" cy="2273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497580" y="4589145"/>
            <a:ext cx="508000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．新中国的国防建设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．民族团结和祖国统一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．共和国的外交成就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．现代科技文化成就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52135" y="1324610"/>
            <a:ext cx="1466850" cy="3816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03515" y="1308100"/>
            <a:ext cx="36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4755" y="4483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029052" y="978172"/>
            <a:ext cx="4415946" cy="64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zh-CN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核弹（原子弹和氢弹）、导弹、人造地球卫星</a:t>
            </a:r>
            <a:endParaRPr lang="zh-CN" altLang="zh-CN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824083" y="908050"/>
            <a:ext cx="0" cy="5793988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组合 20"/>
          <p:cNvGrpSpPr/>
          <p:nvPr/>
        </p:nvGrpSpPr>
        <p:grpSpPr>
          <a:xfrm>
            <a:off x="2075737" y="1248393"/>
            <a:ext cx="4338475" cy="967058"/>
            <a:chOff x="5879462" y="287200"/>
            <a:chExt cx="3545784" cy="79036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24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080458" y="3656523"/>
            <a:ext cx="4338475" cy="967058"/>
            <a:chOff x="5879462" y="287200"/>
            <a:chExt cx="3545784" cy="79036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31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5106759" y="3733402"/>
            <a:ext cx="12831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  <a:sym typeface="Arial" panose="020B0604020202020204" pitchFamily="34" charset="0"/>
              </a:rPr>
              <a:t>03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5230127" y="2482537"/>
            <a:ext cx="4338475" cy="967058"/>
            <a:chOff x="5879462" y="287200"/>
            <a:chExt cx="3545784" cy="790365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38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5106759" y="2573653"/>
            <a:ext cx="12831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  <a:sym typeface="Arial" panose="020B0604020202020204" pitchFamily="34" charset="0"/>
              </a:rPr>
              <a:t>02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47374" y="1286403"/>
            <a:ext cx="19794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  <a:sym typeface="Arial" panose="020B0604020202020204" pitchFamily="34" charset="0"/>
              </a:rPr>
              <a:t>1964.10 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71419" y="3673249"/>
            <a:ext cx="19205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1967 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59575" y="2513500"/>
            <a:ext cx="19205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1966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年 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5737" y="2007881"/>
            <a:ext cx="29006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000" b="1" spc="3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我国第一颗原子弹爆炸成功</a:t>
            </a:r>
            <a:endParaRPr lang="zh-CN" altLang="en-US" sz="2000" b="1" spc="3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44007" y="3175076"/>
            <a:ext cx="45693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我国第一颗装有核弹头的地地导弹飞行实验成功</a:t>
            </a:r>
            <a:endParaRPr lang="zh-CN" altLang="en-US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75738" y="4321411"/>
            <a:ext cx="29955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我国第一颗氢弹爆炸成功</a:t>
            </a:r>
            <a:endParaRPr lang="zh-CN" altLang="en-US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flipH="1">
            <a:off x="5227746" y="4773386"/>
            <a:ext cx="4338475" cy="967058"/>
            <a:chOff x="5879462" y="287200"/>
            <a:chExt cx="3545784" cy="790365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51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4" name="文本框 22"/>
          <p:cNvSpPr txBox="1"/>
          <p:nvPr/>
        </p:nvSpPr>
        <p:spPr>
          <a:xfrm>
            <a:off x="5104378" y="4864502"/>
            <a:ext cx="12831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  <a:sym typeface="Arial" panose="020B0604020202020204" pitchFamily="34" charset="0"/>
              </a:rPr>
              <a:t>04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55" name="文本框 25"/>
          <p:cNvSpPr txBox="1"/>
          <p:nvPr/>
        </p:nvSpPr>
        <p:spPr>
          <a:xfrm>
            <a:off x="6757194" y="4804349"/>
            <a:ext cx="19205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1970 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6" name="文本框 27"/>
          <p:cNvSpPr txBox="1"/>
          <p:nvPr/>
        </p:nvSpPr>
        <p:spPr>
          <a:xfrm>
            <a:off x="6544310" y="5326380"/>
            <a:ext cx="5530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000" b="1" spc="3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我国成功发射第一颗人造地球卫星</a:t>
            </a:r>
            <a:r>
              <a:rPr lang="en-US" altLang="zh-CN" sz="2000" b="1" spc="3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——</a:t>
            </a:r>
            <a:r>
              <a:rPr lang="zh-CN" altLang="en-US" sz="2000" b="1" spc="3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东方红一号，成为世界上第五个能独立发射人造地球卫星的国家</a:t>
            </a:r>
            <a:endParaRPr lang="zh-CN" altLang="en-US" sz="2000" b="1" spc="3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8411" y="359758"/>
            <a:ext cx="374244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关于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“两弹一星”</a:t>
            </a:r>
            <a:endParaRPr lang="zh-CN" altLang="en-US" sz="2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08433" y="1286034"/>
            <a:ext cx="12831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  <a:sym typeface="Arial" panose="020B0604020202020204" pitchFamily="34" charset="0"/>
              </a:rPr>
              <a:t>01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739140" y="1748790"/>
            <a:ext cx="107727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．努力攀登空间科学高峰是我国科学家的毕生追求。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1970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日晚上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35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分，我国成功发射的第一颗人造地球卫星是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．东方红一号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．神舟一号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．嫦娥一号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．捕风一号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73615" y="2176780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880" y="3122295"/>
            <a:ext cx="4206240" cy="2955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33060" y="617791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东方红一号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62015" y="2256155"/>
            <a:ext cx="1097280" cy="3657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AutoShape 2"/>
          <p:cNvCxnSpPr>
            <a:cxnSpLocks noChangeShapeType="1"/>
          </p:cNvCxnSpPr>
          <p:nvPr/>
        </p:nvCxnSpPr>
        <p:spPr bwMode="auto">
          <a:xfrm flipV="1">
            <a:off x="1791970" y="4296375"/>
            <a:ext cx="3960813" cy="290512"/>
          </a:xfrm>
          <a:prstGeom prst="bentConnector3">
            <a:avLst>
              <a:gd name="adj1" fmla="val 50000"/>
            </a:avLst>
          </a:prstGeom>
          <a:noFill/>
          <a:ln w="38160" cap="sq">
            <a:solidFill>
              <a:srgbClr val="4A7EB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3"/>
          <p:cNvCxnSpPr>
            <a:cxnSpLocks noChangeShapeType="1"/>
          </p:cNvCxnSpPr>
          <p:nvPr/>
        </p:nvCxnSpPr>
        <p:spPr bwMode="auto">
          <a:xfrm flipV="1">
            <a:off x="5752783" y="3720112"/>
            <a:ext cx="4176712" cy="219075"/>
          </a:xfrm>
          <a:prstGeom prst="bentConnector3">
            <a:avLst>
              <a:gd name="adj1" fmla="val 49995"/>
            </a:avLst>
          </a:prstGeom>
          <a:noFill/>
          <a:ln w="38160" cap="sq">
            <a:solidFill>
              <a:srgbClr val="4A7EB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5752783" y="3937600"/>
            <a:ext cx="1587" cy="360362"/>
          </a:xfrm>
          <a:prstGeom prst="line">
            <a:avLst/>
          </a:prstGeom>
          <a:noFill/>
          <a:ln w="38160" cap="sq">
            <a:solidFill>
              <a:srgbClr val="4A7EB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436370" y="1849755"/>
            <a:ext cx="206057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米开簪花小楷" panose="03000600000000000000" charset="-128"/>
                <a:ea typeface="米开簪花小楷" panose="03000600000000000000" charset="-128"/>
              </a:rPr>
              <a:t>神州一号</a:t>
            </a:r>
            <a:endParaRPr lang="zh-CN" altLang="zh-CN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400425" y="1390650"/>
            <a:ext cx="235267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accent1"/>
                </a:solidFill>
                <a:latin typeface="米开簪花小楷" panose="03000600000000000000" charset="-128"/>
                <a:ea typeface="米开簪花小楷" panose="03000600000000000000" charset="-128"/>
              </a:rPr>
              <a:t>神州五号</a:t>
            </a:r>
            <a:endParaRPr lang="zh-CN" altLang="zh-CN" sz="2800" b="1" spc="600" dirty="0">
              <a:solidFill>
                <a:schemeClr val="accent1"/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561965" y="1147445"/>
            <a:ext cx="215836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米开簪花小楷" panose="03000600000000000000" charset="-128"/>
                <a:ea typeface="米开簪花小楷" panose="03000600000000000000" charset="-128"/>
              </a:rPr>
              <a:t>神州七号</a:t>
            </a:r>
            <a:endParaRPr lang="zh-CN" altLang="zh-CN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367270" y="883285"/>
            <a:ext cx="254952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米开簪花小楷" panose="03000600000000000000" charset="-128"/>
                <a:ea typeface="米开簪花小楷" panose="03000600000000000000" charset="-128"/>
              </a:rPr>
              <a:t>神州十一号</a:t>
            </a:r>
            <a:endParaRPr lang="zh-CN" altLang="zh-CN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673860" y="4411980"/>
            <a:ext cx="235521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rgbClr val="FF0000"/>
                </a:solidFill>
                <a:latin typeface="米开簪花小楷" panose="03000600000000000000" charset="-128"/>
                <a:ea typeface="米开簪花小楷" panose="03000600000000000000" charset="-128"/>
              </a:rPr>
              <a:t>无人飞船</a:t>
            </a:r>
            <a:endParaRPr lang="zh-CN" altLang="zh-CN" sz="2800" b="1" spc="600" dirty="0">
              <a:solidFill>
                <a:srgbClr val="FF0000"/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496310" y="4123055"/>
            <a:ext cx="245237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米开簪花小楷" panose="03000600000000000000" charset="-128"/>
                <a:ea typeface="米开簪花小楷" panose="03000600000000000000" charset="-128"/>
              </a:rPr>
              <a:t>载人飞船</a:t>
            </a:r>
            <a:endParaRPr lang="zh-CN" altLang="zh-CN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5259070" y="3763010"/>
            <a:ext cx="304228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rgbClr val="FF0000"/>
                </a:solidFill>
                <a:latin typeface="米开簪花小楷" panose="03000600000000000000" charset="-128"/>
                <a:ea typeface="米开簪花小楷" panose="03000600000000000000" charset="-128"/>
              </a:rPr>
              <a:t>太空漫步</a:t>
            </a:r>
            <a:endParaRPr lang="zh-CN" altLang="zh-CN" sz="2800" b="1" spc="600" dirty="0">
              <a:solidFill>
                <a:srgbClr val="FF0000"/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678420" y="3620135"/>
            <a:ext cx="279400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米开簪花小楷" panose="03000600000000000000" charset="-128"/>
                <a:ea typeface="米开簪花小楷" panose="03000600000000000000" charset="-128"/>
              </a:rPr>
              <a:t>空间对接</a:t>
            </a:r>
            <a:endParaRPr lang="zh-CN" altLang="zh-CN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791970" y="5501563"/>
            <a:ext cx="1829313" cy="58695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200" dirty="0">
                <a:solidFill>
                  <a:srgbClr val="000000"/>
                </a:solidFill>
                <a:latin typeface="+mn-lt"/>
              </a:rPr>
              <a:t>1999</a:t>
            </a:r>
            <a:endParaRPr lang="en-US" altLang="zh-CN" sz="3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917095" y="5187283"/>
            <a:ext cx="1720313" cy="586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200" dirty="0">
                <a:latin typeface="+mn-lt"/>
              </a:rPr>
              <a:t>2003</a:t>
            </a:r>
            <a:endParaRPr lang="en-US" altLang="zh-CN" sz="3200" dirty="0">
              <a:latin typeface="+mn-lt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933220" y="4861272"/>
            <a:ext cx="2042575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200" dirty="0">
                <a:solidFill>
                  <a:srgbClr val="000000"/>
                </a:solidFill>
                <a:latin typeface="+mn-lt"/>
              </a:rPr>
              <a:t>2008</a:t>
            </a:r>
            <a:endParaRPr lang="en-US" altLang="zh-CN" sz="3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8318183" y="4658804"/>
            <a:ext cx="1611312" cy="586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200" dirty="0">
                <a:latin typeface="+mn-lt"/>
              </a:rPr>
              <a:t>2016</a:t>
            </a:r>
            <a:endParaRPr lang="en-US" altLang="zh-CN" sz="3200" dirty="0">
              <a:latin typeface="+mn-lt"/>
            </a:endParaRPr>
          </a:p>
        </p:txBody>
      </p:sp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80870" y="2550543"/>
            <a:ext cx="1657350" cy="148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64015" y="2025318"/>
            <a:ext cx="1656313" cy="185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23" name="Picture 21"/>
          <p:cNvPicPr>
            <a:picLocks noChangeAspect="1" noChangeArrowheads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 bwMode="auto">
          <a:xfrm>
            <a:off x="6046123" y="1920805"/>
            <a:ext cx="1657351" cy="149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24" name="Picture 22"/>
          <p:cNvPicPr>
            <a:picLocks noChangeAspect="1" noChangeArrowheads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 bwMode="auto">
          <a:xfrm>
            <a:off x="8129269" y="1640363"/>
            <a:ext cx="1656313" cy="156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-131140" y="359758"/>
            <a:ext cx="4672659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200AC8"/>
                </a:solidFill>
                <a:latin typeface="米开簪花小楷" panose="03000600000000000000" charset="-128"/>
                <a:ea typeface="米开簪花小楷" panose="03000600000000000000" charset="-128"/>
              </a:rPr>
              <a:t>航天技术取得辉煌成就</a:t>
            </a:r>
            <a:endParaRPr lang="zh-CN" altLang="en-US" sz="2800" dirty="0">
              <a:solidFill>
                <a:srgbClr val="200AC8"/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343535" y="1727835"/>
            <a:ext cx="1167701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．“这个飞船标志着中国成为前苏联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俄罗斯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和美国之后的第三个将人类送上太空的国家，它是我国在航天技术上的又一座里程碑。”</a:t>
            </a:r>
            <a:endParaRPr lang="zh-CN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“这个飞船”是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．神舟一号飞船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．神舟三号飞船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endParaRPr lang="en-US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0" fontAlgn="auto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．神舟五号飞船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．神舟六号飞船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5040" y="2589530"/>
            <a:ext cx="36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334720" y="4082083"/>
            <a:ext cx="1656313" cy="185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987030" y="3234690"/>
            <a:ext cx="235267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accent1"/>
                </a:solidFill>
                <a:latin typeface="米开簪花小楷" panose="03000600000000000000" charset="-128"/>
                <a:ea typeface="米开簪花小楷" panose="03000600000000000000" charset="-128"/>
              </a:rPr>
              <a:t>神州五号</a:t>
            </a:r>
            <a:endParaRPr lang="zh-CN" altLang="zh-CN" sz="2800" b="1" spc="600" dirty="0">
              <a:solidFill>
                <a:schemeClr val="accent1"/>
              </a:solidFill>
              <a:latin typeface="米开簪花小楷" panose="03000600000000000000" charset="-128"/>
              <a:ea typeface="米开簪花小楷" panose="03000600000000000000" charset="-128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024495" y="5935345"/>
            <a:ext cx="2352675" cy="738505"/>
          </a:xfrm>
          <a:prstGeom prst="rect">
            <a:avLst/>
          </a:prstGeom>
          <a:noFill/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rgbClr val="002060"/>
                </a:solidFill>
                <a:latin typeface="宋体" panose="02010600030101010101" pitchFamily="2" charset="-122"/>
              </a:rPr>
              <a:t>杨利伟</a:t>
            </a:r>
            <a:endParaRPr lang="zh-CN" altLang="zh-CN" sz="2800" b="1" spc="600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30700" y="2157730"/>
            <a:ext cx="1225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20420" y="2602230"/>
            <a:ext cx="306514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0391775" y="2177415"/>
            <a:ext cx="1285240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9" grpId="0"/>
      <p:bldP spid="5" grpId="0"/>
      <p:bldP spid="9" grpId="1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1134745" y="1920240"/>
            <a:ext cx="1055560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年全球最关注的问题就是新型冠状肺炎疫情，人类同疾病较量最有力的武器就是科学技术，人类战胜大灾大疫离不开科学发展和技术创新，获得诺贝尔奖的屠呦呦的贡献是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A．克隆技术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．青蒿素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．青霉素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．链霉素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27520" y="2832735"/>
            <a:ext cx="1025525" cy="3822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91370" y="277050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68604" y="1088267"/>
            <a:ext cx="11454791" cy="5547393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290955" y="3244850"/>
            <a:ext cx="4152900" cy="202882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屠呦呦在20世纪70年代初发现了能够有效抵抗疟疾的青蒿素，开创了治疗疟疾的新方法。</a:t>
            </a:r>
            <a:endParaRPr lang="zh-CN" altLang="zh-CN" sz="2800" b="1" spc="600" dirty="0">
              <a:solidFill>
                <a:schemeClr val="accent2"/>
              </a:solidFill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66520" y="1236345"/>
            <a:ext cx="3920490" cy="200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038850" y="1181735"/>
            <a:ext cx="3826510" cy="20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822950" y="3244850"/>
            <a:ext cx="4241165" cy="164147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由于对人类生命健康事业作出了巨大贡献，屠呦呦获得2015年诺贝尔生理学或医学奖。</a:t>
            </a:r>
            <a:endParaRPr lang="en-US" altLang="zh-CN" sz="2800" b="1" spc="600" dirty="0">
              <a:solidFill>
                <a:schemeClr val="accent2"/>
              </a:solidFill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57225" y="5184140"/>
            <a:ext cx="11029315" cy="1641475"/>
          </a:xfrm>
          <a:prstGeom prst="rect">
            <a:avLst/>
          </a:prstGeom>
          <a:solidFill>
            <a:schemeClr val="accent2">
              <a:alpha val="84000"/>
            </a:schemeClr>
          </a:solidFill>
          <a:ln w="9360" cap="sq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   </a:t>
            </a:r>
            <a:r>
              <a:rPr lang="zh-CN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青蒿素的发现为严重寄生虫疾病的治疗提供了革命性的新疗法。屠呦呦改变了寄生虫疾病的治疗方法。</a:t>
            </a:r>
            <a:r>
              <a:rPr lang="en-US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……</a:t>
            </a:r>
            <a:r>
              <a:rPr lang="zh-CN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对人类所做出的贡献是不可磨灭的、不可估量的。</a:t>
            </a:r>
            <a:endParaRPr lang="zh-CN" altLang="zh-CN" sz="2800" b="1" spc="600" dirty="0"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                              ——</a:t>
            </a:r>
            <a:r>
              <a:rPr lang="zh-CN" altLang="zh-CN" sz="2800" b="1" spc="600" dirty="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诺贝尔奖评</a:t>
            </a:r>
            <a:endParaRPr lang="zh-CN" altLang="zh-CN" sz="2800" b="1" spc="600" dirty="0"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69874" y="1088267"/>
            <a:ext cx="11454791" cy="5547393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-744"/>
          <a:stretch>
            <a:fillRect/>
          </a:stretch>
        </p:blipFill>
        <p:spPr bwMode="auto">
          <a:xfrm>
            <a:off x="3698240" y="1533525"/>
            <a:ext cx="3857625" cy="205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50505" y="1446530"/>
            <a:ext cx="3881841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23802" y="3858885"/>
            <a:ext cx="3631730" cy="164020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800" b="1" spc="3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2001年2月19日江泽民与首届国家最高科学技术奖获得者袁隆平</a:t>
            </a:r>
            <a:endParaRPr lang="zh-CN" altLang="en-US" sz="2800" b="1" spc="300" dirty="0">
              <a:solidFill>
                <a:schemeClr val="accent2"/>
              </a:solidFill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14970" y="4017000"/>
            <a:ext cx="3717525" cy="125285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b="1" spc="3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袁隆平获得国际农业最高奖——世界粮食奖</a:t>
            </a:r>
            <a:endParaRPr lang="zh-CN" altLang="en-US" sz="2800" b="1" spc="300" dirty="0">
              <a:solidFill>
                <a:schemeClr val="accent2"/>
              </a:solidFill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  <p:pic>
        <p:nvPicPr>
          <p:cNvPr id="50" name="Picture 1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935" y="1555750"/>
            <a:ext cx="3325495" cy="201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320040" y="3775075"/>
            <a:ext cx="2973705" cy="16414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20</a:t>
            </a:r>
            <a:r>
              <a:rPr lang="zh-CN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世纪</a:t>
            </a:r>
            <a:r>
              <a:rPr lang="en-US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70</a:t>
            </a:r>
            <a:r>
              <a:rPr lang="zh-CN" altLang="zh-CN" sz="2800" b="1" spc="600" dirty="0">
                <a:solidFill>
                  <a:schemeClr val="accent2"/>
                </a:solidFill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年代，袁隆平成功培育出籼型杂交水稻</a:t>
            </a:r>
            <a:endParaRPr lang="zh-CN" altLang="zh-CN" sz="2800" b="1" spc="600" dirty="0">
              <a:solidFill>
                <a:schemeClr val="accent2"/>
              </a:solidFill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23085" y="5499100"/>
            <a:ext cx="86995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2019</a:t>
            </a:r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年</a:t>
            </a:r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“</a:t>
            </a:r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共和国勋章</a:t>
            </a:r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</a:rPr>
              <a:t>”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51" grpId="1" animBg="1"/>
      <p:bldP spid="4" grpId="1" animBg="1"/>
      <p:bldP spid="49" grpId="1" animBg="1"/>
      <p:bldP spid="5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1164590" y="2199640"/>
            <a:ext cx="1053528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18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2018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18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日，党中央、国务院授予袁隆平“改革先锋”称号，以表彰他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．成功提取了青嵩素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．发明了籼型杂交水稻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．自主研制人造卫星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．研制原子弹爆炸成功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051165" y="2305685"/>
            <a:ext cx="1023620" cy="3968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33520" y="265620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2181860" y="2180590"/>
            <a:ext cx="76009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．下表中所示内容反映了我国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235200" y="3004185"/>
          <a:ext cx="669925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175"/>
                <a:gridCol w="1874520"/>
                <a:gridCol w="2047875"/>
                <a:gridCol w="1630680"/>
              </a:tblGrid>
              <a:tr h="473710"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世纪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70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年代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世纪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80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年代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世纪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90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年代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“三大件”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自行车，缝纫机、手表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电视机、电冰箱、洗衣机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fontAlgn="auto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手机、空调、汽车</a:t>
                      </a: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60245" y="4706620"/>
            <a:ext cx="865886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．经济快速发展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．文化教育进步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lang="en-US" sz="2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．社会保障提高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．饮食结构优化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17460" y="222059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课前准备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985" y="2098675"/>
            <a:ext cx="10698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、《八年级历史下册五六单元质量检测题 </a:t>
            </a:r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2020.5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》</a:t>
            </a:r>
            <a:endParaRPr lang="zh-CN" altLang="en-US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endParaRPr lang="en-US" altLang="zh-CN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、红笔：笔记、圈画、订正</a:t>
            </a:r>
            <a:endParaRPr lang="zh-CN" altLang="en-US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591185" y="1902460"/>
            <a:ext cx="112388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．目前，内蒙古正在加速打造新型的智慧城市，越来越多的人在体会一部智能手机下载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微信或支付宝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走遍内蒙古，一部手机“手一划”，衣、食、住、行全搞定的便捷生活。产生上述变化的关键性技术是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．计算机网络技术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．生物工程技术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．航空航天技术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．原子能技术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240645" y="2796540"/>
            <a:ext cx="1414145" cy="3663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638300" y="2399030"/>
            <a:ext cx="1482090" cy="397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99615" y="3105785"/>
            <a:ext cx="362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4715" y="3230245"/>
            <a:ext cx="493395" cy="397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24755" y="6769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3" grpId="1" animBg="1"/>
      <p:bldP spid="2" grpId="1" animBg="1"/>
      <p:bldP spid="4" grpId="0"/>
      <p:bldP spid="4" grpId="1"/>
      <p:bldP spid="5" grpId="0" bldLvl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68604" y="1113667"/>
            <a:ext cx="11454791" cy="5547393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1158875" y="319405"/>
            <a:ext cx="445643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米开簪花小楷" panose="03000600000000000000" charset="-128"/>
              </a:rPr>
              <a:t>单元线索</a:t>
            </a:r>
            <a:endParaRPr lang="zh-CN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米开簪花小楷" panose="03000600000000000000" charset="-128"/>
            </a:endParaRPr>
          </a:p>
        </p:txBody>
      </p:sp>
      <p:pic>
        <p:nvPicPr>
          <p:cNvPr id="9218" name="图片 67593" descr="//Cn-20190109ccld/28.鼎城/20.开卷通历史/开卷通历史教用/开卷通教用/满分学案/T63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666750" y="1113790"/>
            <a:ext cx="10677525" cy="4906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矩形 79"/>
          <p:cNvSpPr/>
          <p:nvPr/>
        </p:nvSpPr>
        <p:spPr>
          <a:xfrm>
            <a:off x="492760" y="2430780"/>
            <a:ext cx="10990580" cy="3589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1374775" y="1113790"/>
            <a:ext cx="9444355" cy="75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2" grpId="0" bldLvl="0" animBg="1"/>
      <p:bldP spid="8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68604" y="1113667"/>
            <a:ext cx="11454791" cy="5547393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675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3380" y="1136650"/>
            <a:ext cx="9620885" cy="4585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" name="矩形 81"/>
          <p:cNvSpPr/>
          <p:nvPr/>
        </p:nvSpPr>
        <p:spPr>
          <a:xfrm>
            <a:off x="1515745" y="1136650"/>
            <a:ext cx="3576955" cy="343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110105" y="5211445"/>
            <a:ext cx="3786505" cy="51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53565" y="3957955"/>
            <a:ext cx="113665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64575" y="3957955"/>
            <a:ext cx="150622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92700" y="1174750"/>
            <a:ext cx="2221865" cy="343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82485" y="1113790"/>
            <a:ext cx="2221865" cy="343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58535" y="5211445"/>
            <a:ext cx="3345815" cy="51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70040" y="3919855"/>
            <a:ext cx="85534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65645" y="3084195"/>
            <a:ext cx="85534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10090" y="5211445"/>
            <a:ext cx="1654175" cy="51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158875" y="319405"/>
            <a:ext cx="445643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米开簪花小楷" panose="03000600000000000000" charset="-128"/>
              </a:rPr>
              <a:t>单元线索</a:t>
            </a:r>
            <a:endParaRPr lang="zh-CN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米开簪花小楷" panose="03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2" grpId="0" bldLvl="0" animBg="1"/>
      <p:bldP spid="82" grpId="1" animBg="1"/>
      <p:bldP spid="6" grpId="0" bldLvl="0" animBg="1"/>
      <p:bldP spid="7" grpId="0" bldLvl="0" animBg="1"/>
      <p:bldP spid="8" grpId="0" bldLvl="0" animBg="1"/>
      <p:bldP spid="8" grpId="1" animBg="1"/>
      <p:bldP spid="10" grpId="0" bldLvl="0" animBg="1"/>
      <p:bldP spid="10" grpId="1" animBg="1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875" y="1045210"/>
            <a:ext cx="1142619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                     </a:t>
            </a:r>
            <a:r>
              <a:rPr lang="en-US" altLang="zh-CN" sz="4000"/>
              <a:t>         </a:t>
            </a:r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米开簪花小楷" panose="03000600000000000000" charset="-128"/>
              </a:rPr>
              <a:t>时政及周年热点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米开簪花小楷" panose="03000600000000000000" charset="-128"/>
            </a:endParaRPr>
          </a:p>
          <a:p>
            <a:endParaRPr lang="zh-CN" altLang="en-US" sz="4000">
              <a:latin typeface="米开簪花小楷" panose="03000600000000000000" charset="-128"/>
              <a:ea typeface="米开簪花小楷" panose="03000600000000000000" charset="-128"/>
              <a:cs typeface="米开簪花小楷" panose="03000600000000000000" charset="-128"/>
            </a:endParaRPr>
          </a:p>
          <a:p>
            <a:r>
              <a:rPr lang="zh-CN" altLang="en-US" sz="3200">
                <a:latin typeface="米开簪花小楷" panose="03000600000000000000" charset="-128"/>
                <a:ea typeface="米开簪花小楷" panose="03000600000000000000" charset="-128"/>
                <a:cs typeface="米开簪花小楷" panose="03000600000000000000" charset="-128"/>
                <a:sym typeface="+mn-ea"/>
              </a:rPr>
              <a:t>   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2019</a:t>
            </a:r>
            <a:r>
              <a:rPr lang="zh-CN" altLang="en-US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年是建国</a:t>
            </a:r>
            <a:r>
              <a:rPr lang="en-US" altLang="zh-CN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70</a:t>
            </a:r>
            <a:r>
              <a:rPr lang="zh-CN" altLang="en-US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周年，结合阅兵式，国防成就是热点，尤其注意海军和导弹部队的建设；万隆会议（</a:t>
            </a:r>
            <a:r>
              <a:rPr lang="en-US" altLang="zh-CN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65</a:t>
            </a:r>
            <a:r>
              <a:rPr lang="zh-CN" altLang="en-US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周年）等外交成就、中美关系（时政热点）的综合考查。科技成就（东方红一号</a:t>
            </a:r>
            <a:r>
              <a:rPr lang="en-US" altLang="zh-CN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50</a:t>
            </a:r>
            <a:r>
              <a:rPr lang="zh-CN" altLang="en-US" sz="32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周年）和社会生活，特别注意它们与改革开放的关联考查。</a:t>
            </a:r>
            <a:endParaRPr lang="zh-CN" altLang="en-US" sz="32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69239" y="1180342"/>
            <a:ext cx="11454791" cy="5547393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3435350" y="487045"/>
            <a:ext cx="610616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易混淆点</a:t>
            </a:r>
            <a:endParaRPr lang="zh-CN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160" y="2526665"/>
            <a:ext cx="508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、中美建交的时间</a:t>
            </a:r>
            <a:endParaRPr lang="en-US" altLang="zh-CN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160" y="1881505"/>
            <a:ext cx="508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、中美关系正常化问题</a:t>
            </a:r>
            <a:endParaRPr lang="zh-CN" altLang="en-US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3241675"/>
            <a:ext cx="907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3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、中国第一支海军建立时间</a:t>
            </a:r>
            <a:endParaRPr lang="zh-CN" altLang="en-US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2160" y="3851275"/>
            <a:ext cx="907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4</a:t>
            </a: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、中国外交政策、外交原则、外交方针</a:t>
            </a:r>
            <a:endParaRPr lang="zh-CN" altLang="en-US" sz="3600"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  <p:bldP spid="6" grpId="1"/>
      <p:bldP spid="3" grpId="1"/>
      <p:bldP spid="7" grpId="1"/>
      <p:bldP spid="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83080" y="2144395"/>
            <a:ext cx="9576435" cy="2954020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latin typeface="华文行楷" panose="02010800040101010101" charset="-122"/>
                <a:ea typeface="华文行楷" panose="02010800040101010101" charset="-122"/>
              </a:rPr>
              <a:t>祝同学们学有所成！</a:t>
            </a:r>
            <a:endParaRPr lang="en-US" altLang="zh-CN" sz="80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7320" y="2233295"/>
            <a:ext cx="691896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山东济南汇文实验学校录制</a:t>
            </a:r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4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2020</a:t>
            </a:r>
            <a:r>
              <a:rPr lang="zh-CN" altLang="en-US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出自【趣你的PPT】(微信:qunideppt)：最优质的PPT资源库"/>
          <p:cNvSpPr txBox="1"/>
          <p:nvPr/>
        </p:nvSpPr>
        <p:spPr>
          <a:xfrm>
            <a:off x="1242695" y="300990"/>
            <a:ext cx="288480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单元概览</a:t>
            </a:r>
            <a:endParaRPr lang="zh-CN" altLang="zh-CN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01674829a4e82fa08c.web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4910" y="1573530"/>
            <a:ext cx="3130550" cy="4427220"/>
          </a:xfrm>
          <a:prstGeom prst="rect">
            <a:avLst/>
          </a:prstGeom>
        </p:spPr>
      </p:pic>
      <p:pic>
        <p:nvPicPr>
          <p:cNvPr id="6" name="图片 5" descr="[UG04@~M33S3{DZ9AFNL`G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585470"/>
            <a:ext cx="6391275" cy="5686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1158875" y="319405"/>
            <a:ext cx="2884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课标细化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175" y="1121410"/>
            <a:ext cx="10874375" cy="53848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1.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通过国庆庆典阅兵仪式上展出的武器装备，了解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国防和军队建设的成就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，说明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科技强军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的重要性。</a:t>
            </a:r>
            <a:endParaRPr lang="zh-CN" altLang="en-US" sz="28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32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2.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知道中国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独立自主的和平外交政策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，认识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和平共处五项原则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，了解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中国恢复在联合国合法席位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和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中美建交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等史实。</a:t>
            </a:r>
            <a:endParaRPr lang="zh-CN" altLang="en-US" sz="28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32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8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3.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了解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“两弹一星”和杂交水稻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等，认识科学技术的重要作用</a:t>
            </a:r>
            <a:endParaRPr lang="zh-CN" altLang="en-US" sz="28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>
              <a:ln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800">
              <a:ln>
                <a:noFill/>
              </a:ln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  <a:p>
            <a:r>
              <a:rPr lang="en-US" altLang="zh-CN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4.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从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衣、食、住、行、用等方面的变化</a:t>
            </a:r>
            <a:r>
              <a:rPr lang="zh-CN" altLang="en-US" sz="2800">
                <a:ln>
                  <a:noFill/>
                </a:ln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，了解经济的快速发展和人民生活水平的提高。</a:t>
            </a:r>
            <a:endParaRPr lang="zh-CN" altLang="en-US" sz="2800">
              <a:ln>
                <a:noFill/>
              </a:ln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67550" y="447040"/>
            <a:ext cx="4255135" cy="67437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海陆空部队和火箭军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85595" y="3482340"/>
            <a:ext cx="4630420" cy="54737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识别、分时期归纳外交成就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85595" y="4690745"/>
            <a:ext cx="6954520" cy="48641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两弹一星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？邓稼先、钱学森；袁隆平；屠呦呦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bldLvl="0" animBg="1"/>
      <p:bldP spid="15" grpId="1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709295"/>
            <a:ext cx="9090025" cy="5478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642620" y="329565"/>
            <a:ext cx="288480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知识网络</a:t>
            </a:r>
            <a:endParaRPr lang="zh-CN" altLang="zh-CN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4060" y="1869440"/>
            <a:ext cx="108934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1．2019年，中央军委席习近平在青岛海域举行海上阅兵，展示人民海军崭新面貌，激发强国强军坚定信念。回顾历史，中国人民解放军的第一支海军部队是(　　)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A．北海舰队    B．东海舰队    C．南海舰队    D．华东军区海军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9275" y="2688590"/>
            <a:ext cx="298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76020" y="2688590"/>
            <a:ext cx="1132840" cy="488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765" y="2067560"/>
            <a:ext cx="1203071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2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．人民解放军面对国家安全需求变化和世界军事发展新趋势，在服从和服务于国家建设大局的前提下，实施科技强军战略。这一战略性转变开始于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．新中国成立后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．三大改造后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C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．文化大革命中</a:t>
            </a:r>
            <a:r>
              <a:rPr 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D</a:t>
            </a:r>
            <a:r>
              <a:rPr lang="zh-CN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．改革开放后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19495" y="2507615"/>
            <a:ext cx="1359535" cy="488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008360" y="2523490"/>
            <a:ext cx="733425" cy="366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3150" y="2926715"/>
            <a:ext cx="298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3" grpId="1" animBg="1"/>
      <p:bldP spid="2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781183"/>
            <a:ext cx="10852237" cy="5388907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3．2015年12月，我国成立了中国人民解放军火箭军。火箭军的前身是(　　)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A．陆军部队  B．海军部队   C．空军部队   D．战略导弹部队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41045" y="2493645"/>
            <a:ext cx="733425" cy="35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80285" y="2367915"/>
            <a:ext cx="298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8230" y="8153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试题讲解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599930" y="1918335"/>
            <a:ext cx="1207770" cy="35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5" grpId="1"/>
      <p:bldP spid="4" grpId="1" animBg="1"/>
      <p:bldP spid="4" grpId="2" animBg="1"/>
      <p:bldP spid="2" grpId="2" animBg="1"/>
      <p:bldP spid="5" grpId="2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q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8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8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TEMPLATE_MASTER_THUMB_INDEX" val="12"/>
  <p:tag name="KSO_WM_UNIT_SHOW_EDIT_AREA_INDICATION" val="0"/>
  <p:tag name="KSO_WM_TEMPLATE_THUMBS_INDEX" val="1、6、7、8、9、10、11、12、13、14、15"/>
  <p:tag name="KSO_WM_TEMPLATE_SUBCATEGORY" val="0"/>
  <p:tag name="KSO_WM_TEMPLATE_COLOR_TYPE" val="1"/>
  <p:tag name="KSO_WM_TAG_VERSION" val="1.0"/>
  <p:tag name="KSO_WM_BEAUTIFY_FLAG" val="#wm#"/>
  <p:tag name="KSO_WM_TEMPLATE_CATEGORY" val="custom"/>
  <p:tag name="KSO_WM_TEMPLATE_INDEX" val="20202598"/>
  <p:tag name="KSO_WM_TEMPLATE_MASTER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3.xml><?xml version="1.0" encoding="utf-8"?>
<p:tagLst xmlns:p="http://schemas.openxmlformats.org/presentationml/2006/main">
  <p:tag name="REFSHAPE" val="375887700"/>
  <p:tag name="KSO_WM_UNIT_PLACING_PICTURE_USER_VIEWPORT" val="{&quot;height&quot;:15840,&quot;width&quot;:11204}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3.xml><?xml version="1.0" encoding="utf-8"?>
<p:tagLst xmlns:p="http://schemas.openxmlformats.org/presentationml/2006/main">
  <p:tag name="KSO_WM_UNIT_PLACING_PICTURE_USER_VIEWPORT" val="{&quot;height&quot;:3400,&quot;width&quot;:6381}"/>
</p:tagLst>
</file>

<file path=ppt/tags/tag154.xml><?xml version="1.0" encoding="utf-8"?>
<p:tagLst xmlns:p="http://schemas.openxmlformats.org/presentationml/2006/main">
  <p:tag name="KSO_WM_UNIT_PLACING_PICTURE_USER_VIEWPORT" val="{&quot;height&quot;:3400,&quot;width&quot;:6113.1354330708664}"/>
</p:tagLst>
</file>

<file path=ppt/tags/tag155.xml><?xml version="1.0" encoding="utf-8"?>
<p:tagLst xmlns:p="http://schemas.openxmlformats.org/presentationml/2006/main">
  <p:tag name="REFSHAPE" val="1057728644"/>
  <p:tag name="KSO_WM_UNIT_PLACING_PICTURE_USER_VIEWPORT" val="{&quot;height&quot;:5383,&quot;width&quot;:8900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7.xml><?xml version="1.0" encoding="utf-8"?>
<p:tagLst xmlns:p="http://schemas.openxmlformats.org/presentationml/2006/main">
  <p:tag name="KSO_WM_UNIT_TABLE_BEAUTIFY" val="smartTable{ac8474ab-e26c-425e-956e-1e815af2ede4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8_15*a*1"/>
  <p:tag name="KSO_WM_TEMPLATE_CATEGORY" val="custom"/>
  <p:tag name="KSO_WM_TEMPLATE_INDEX" val="20202598"/>
  <p:tag name="KSO_WM_UNIT_LAYERLEVEL" val="1"/>
  <p:tag name="KSO_WM_TAG_VERSION" val="1.0"/>
  <p:tag name="KSO_WM_BEAUTIFY_FLAG" val="#wm#"/>
  <p:tag name="KSO_WM_UNIT_PRESET_TEXT" val="谢谢观看"/>
</p:tagLst>
</file>

<file path=ppt/tags/tag161.xml><?xml version="1.0" encoding="utf-8"?>
<p:tagLst xmlns:p="http://schemas.openxmlformats.org/presentationml/2006/main">
  <p:tag name="KSO_WM_SLIDE_ID" val="custom20202598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98"/>
  <p:tag name="KSO_WM_SLIDE_LAYOUT" val="a"/>
  <p:tag name="KSO_WM_SLIDE_LAYOUT_CNT" val="1"/>
</p:tagLst>
</file>

<file path=ppt/tags/tag162.xml><?xml version="1.0" encoding="utf-8"?>
<p:tagLst xmlns:p="http://schemas.openxmlformats.org/presentationml/2006/main">
  <p:tag name="KSO_WM_SLIDE_ID" val="custom20202598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98"/>
  <p:tag name="KSO_WM_SLIDE_LAYOUT" val="a"/>
  <p:tag name="KSO_WM_SLIDE_LAYOUT_CNT" val="1"/>
</p:tagLst>
</file>

<file path=ppt/tags/tag163.xml><?xml version="1.0" encoding="utf-8"?>
<p:tagLst xmlns:p="http://schemas.openxmlformats.org/presentationml/2006/main">
  <p:tag name="ISPRING_PRESENTATION_TITLE" val="PowerPoint 演示文稿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30">
      <a:dk1>
        <a:srgbClr val="000000"/>
      </a:dk1>
      <a:lt1>
        <a:srgbClr val="FFFFFF"/>
      </a:lt1>
      <a:dk2>
        <a:srgbClr val="EBEBEB"/>
      </a:dk2>
      <a:lt2>
        <a:srgbClr val="FEFEFE"/>
      </a:lt2>
      <a:accent1>
        <a:srgbClr val="BC1A20"/>
      </a:accent1>
      <a:accent2>
        <a:srgbClr val="C6391F"/>
      </a:accent2>
      <a:accent3>
        <a:srgbClr val="D4651C"/>
      </a:accent3>
      <a:accent4>
        <a:srgbClr val="DC8A24"/>
      </a:accent4>
      <a:accent5>
        <a:srgbClr val="E1AF2B"/>
      </a:accent5>
      <a:accent6>
        <a:srgbClr val="DED536"/>
      </a:accent6>
      <a:hlink>
        <a:srgbClr val="2318D5"/>
      </a:hlink>
      <a:folHlink>
        <a:srgbClr val="9B329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4264</Words>
  <Application>WPS 演示</Application>
  <PresentationFormat>自定义</PresentationFormat>
  <Paragraphs>350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宋体</vt:lpstr>
      <vt:lpstr>Wingdings</vt:lpstr>
      <vt:lpstr>隶书</vt:lpstr>
      <vt:lpstr>Arial</vt:lpstr>
      <vt:lpstr>微软雅黑</vt:lpstr>
      <vt:lpstr>汉仪尚巍手书W</vt:lpstr>
      <vt:lpstr>Arial Unicode MS</vt:lpstr>
      <vt:lpstr>等线</vt:lpstr>
      <vt:lpstr>Calibri</vt:lpstr>
      <vt:lpstr>Times New Roman</vt:lpstr>
      <vt:lpstr>米开簪花小楷</vt:lpstr>
      <vt:lpstr>华文行楷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祝同学们学有所成！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百合与豆蔻</cp:lastModifiedBy>
  <cp:revision>45</cp:revision>
  <dcterms:created xsi:type="dcterms:W3CDTF">2017-04-02T02:33:00Z</dcterms:created>
  <dcterms:modified xsi:type="dcterms:W3CDTF">2020-05-04T02:12:49Z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